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8"/>
    <p:sldId id="257" r:id="rId49"/>
    <p:sldId id="258" r:id="rId50"/>
    <p:sldId id="259" r:id="rId51"/>
    <p:sldId id="260" r:id="rId52"/>
    <p:sldId id="261" r:id="rId53"/>
    <p:sldId id="262" r:id="rId54"/>
    <p:sldId id="263" r:id="rId55"/>
    <p:sldId id="264" r:id="rId56"/>
    <p:sldId id="265" r:id="rId57"/>
    <p:sldId id="266" r:id="rId58"/>
    <p:sldId id="267" r:id="rId59"/>
    <p:sldId id="268" r:id="rId60"/>
    <p:sldId id="269" r:id="rId61"/>
    <p:sldId id="270" r:id="rId62"/>
    <p:sldId id="271" r:id="rId63"/>
    <p:sldId id="272" r:id="rId64"/>
    <p:sldId id="273" r:id="rId6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Roboto" charset="1" panose="02000000000000000000"/>
      <p:regular r:id="rId14"/>
    </p:embeddedFont>
    <p:embeddedFont>
      <p:font typeface="Roboto Bold" charset="1" panose="02000000000000000000"/>
      <p:regular r:id="rId15"/>
    </p:embeddedFont>
    <p:embeddedFont>
      <p:font typeface="Roboto Italics" charset="1" panose="02000000000000000000"/>
      <p:regular r:id="rId16"/>
    </p:embeddedFont>
    <p:embeddedFont>
      <p:font typeface="Roboto Bold Italics" charset="1" panose="02000000000000000000"/>
      <p:regular r:id="rId17"/>
    </p:embeddedFont>
    <p:embeddedFont>
      <p:font typeface="Public Sans" charset="1" panose="00000000000000000000"/>
      <p:regular r:id="rId18"/>
    </p:embeddedFont>
    <p:embeddedFont>
      <p:font typeface="Public Sans Bold" charset="1" panose="00000000000000000000"/>
      <p:regular r:id="rId19"/>
    </p:embeddedFont>
    <p:embeddedFont>
      <p:font typeface="Public Sans Italics" charset="1" panose="00000000000000000000"/>
      <p:regular r:id="rId20"/>
    </p:embeddedFont>
    <p:embeddedFont>
      <p:font typeface="Public Sans Bold Italics" charset="1" panose="00000000000000000000"/>
      <p:regular r:id="rId21"/>
    </p:embeddedFont>
    <p:embeddedFont>
      <p:font typeface="Public Sans Thin" charset="1" panose="00000000000000000000"/>
      <p:regular r:id="rId22"/>
    </p:embeddedFont>
    <p:embeddedFont>
      <p:font typeface="Public Sans Thin Italics" charset="1" panose="00000000000000000000"/>
      <p:regular r:id="rId23"/>
    </p:embeddedFont>
    <p:embeddedFont>
      <p:font typeface="Public Sans Medium" charset="1" panose="00000000000000000000"/>
      <p:regular r:id="rId24"/>
    </p:embeddedFont>
    <p:embeddedFont>
      <p:font typeface="Public Sans Medium Italics" charset="1" panose="00000000000000000000"/>
      <p:regular r:id="rId25"/>
    </p:embeddedFont>
    <p:embeddedFont>
      <p:font typeface="Public Sans Heavy" charset="1" panose="00000000000000000000"/>
      <p:regular r:id="rId26"/>
    </p:embeddedFont>
    <p:embeddedFont>
      <p:font typeface="Public Sans Heavy Italics" charset="1" panose="00000000000000000000"/>
      <p:regular r:id="rId27"/>
    </p:embeddedFont>
    <p:embeddedFont>
      <p:font typeface="Aileron" charset="1" panose="00000500000000000000"/>
      <p:regular r:id="rId28"/>
    </p:embeddedFont>
    <p:embeddedFont>
      <p:font typeface="Aileron Bold" charset="1" panose="00000800000000000000"/>
      <p:regular r:id="rId29"/>
    </p:embeddedFont>
    <p:embeddedFont>
      <p:font typeface="Aileron Italics" charset="1" panose="00000500000000000000"/>
      <p:regular r:id="rId30"/>
    </p:embeddedFont>
    <p:embeddedFont>
      <p:font typeface="Aileron Bold Italics" charset="1" panose="00000800000000000000"/>
      <p:regular r:id="rId31"/>
    </p:embeddedFont>
    <p:embeddedFont>
      <p:font typeface="Aileron Thin" charset="1" panose="00000300000000000000"/>
      <p:regular r:id="rId32"/>
    </p:embeddedFont>
    <p:embeddedFont>
      <p:font typeface="Aileron Thin Italics" charset="1" panose="00000300000000000000"/>
      <p:regular r:id="rId33"/>
    </p:embeddedFont>
    <p:embeddedFont>
      <p:font typeface="Aileron Light" charset="1" panose="00000400000000000000"/>
      <p:regular r:id="rId34"/>
    </p:embeddedFont>
    <p:embeddedFont>
      <p:font typeface="Aileron Light Italics" charset="1" panose="00000400000000000000"/>
      <p:regular r:id="rId35"/>
    </p:embeddedFont>
    <p:embeddedFont>
      <p:font typeface="Aileron Ultra-Bold" charset="1" panose="00000A00000000000000"/>
      <p:regular r:id="rId36"/>
    </p:embeddedFont>
    <p:embeddedFont>
      <p:font typeface="Aileron Ultra-Bold Italics" charset="1" panose="00000A00000000000000"/>
      <p:regular r:id="rId37"/>
    </p:embeddedFont>
    <p:embeddedFont>
      <p:font typeface="Aileron Heavy" charset="1" panose="00000A00000000000000"/>
      <p:regular r:id="rId38"/>
    </p:embeddedFont>
    <p:embeddedFont>
      <p:font typeface="Aileron Heavy Italics" charset="1" panose="00000A00000000000000"/>
      <p:regular r:id="rId39"/>
    </p:embeddedFont>
    <p:embeddedFont>
      <p:font typeface="Open Sans" charset="1" panose="020B0606030504020204"/>
      <p:regular r:id="rId40"/>
    </p:embeddedFont>
    <p:embeddedFont>
      <p:font typeface="Open Sans Bold" charset="1" panose="020B0806030504020204"/>
      <p:regular r:id="rId41"/>
    </p:embeddedFont>
    <p:embeddedFont>
      <p:font typeface="Open Sans Italics" charset="1" panose="020B0606030504020204"/>
      <p:regular r:id="rId42"/>
    </p:embeddedFont>
    <p:embeddedFont>
      <p:font typeface="Open Sans Bold Italics" charset="1" panose="020B0806030504020204"/>
      <p:regular r:id="rId43"/>
    </p:embeddedFont>
    <p:embeddedFont>
      <p:font typeface="Open Sans Light" charset="1" panose="020B0306030504020204"/>
      <p:regular r:id="rId44"/>
    </p:embeddedFont>
    <p:embeddedFont>
      <p:font typeface="Open Sans Light Italics" charset="1" panose="020B0306030504020204"/>
      <p:regular r:id="rId45"/>
    </p:embeddedFont>
    <p:embeddedFont>
      <p:font typeface="Open Sans Ultra-Bold" charset="1" panose="00000000000000000000"/>
      <p:regular r:id="rId46"/>
    </p:embeddedFont>
    <p:embeddedFont>
      <p:font typeface="Open Sans Ultra-Bold Italics" charset="1" panose="0000000000000000000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slides/slide1.xml" Type="http://schemas.openxmlformats.org/officeDocument/2006/relationships/slide"/><Relationship Id="rId49" Target="slides/slide2.xml" Type="http://schemas.openxmlformats.org/officeDocument/2006/relationships/slide"/><Relationship Id="rId5" Target="tableStyles.xml" Type="http://schemas.openxmlformats.org/officeDocument/2006/relationships/tableStyles"/><Relationship Id="rId50" Target="slides/slide3.xml" Type="http://schemas.openxmlformats.org/officeDocument/2006/relationships/slide"/><Relationship Id="rId51" Target="slides/slide4.xml" Type="http://schemas.openxmlformats.org/officeDocument/2006/relationships/slide"/><Relationship Id="rId52" Target="slides/slide5.xml" Type="http://schemas.openxmlformats.org/officeDocument/2006/relationships/slide"/><Relationship Id="rId53" Target="slides/slide6.xml" Type="http://schemas.openxmlformats.org/officeDocument/2006/relationships/slide"/><Relationship Id="rId54" Target="slides/slide7.xml" Type="http://schemas.openxmlformats.org/officeDocument/2006/relationships/slide"/><Relationship Id="rId55" Target="slides/slide8.xml" Type="http://schemas.openxmlformats.org/officeDocument/2006/relationships/slide"/><Relationship Id="rId56" Target="slides/slide9.xml" Type="http://schemas.openxmlformats.org/officeDocument/2006/relationships/slide"/><Relationship Id="rId57" Target="slides/slide10.xml" Type="http://schemas.openxmlformats.org/officeDocument/2006/relationships/slide"/><Relationship Id="rId58" Target="slides/slide11.xml" Type="http://schemas.openxmlformats.org/officeDocument/2006/relationships/slide"/><Relationship Id="rId59" Target="slides/slide12.xml" Type="http://schemas.openxmlformats.org/officeDocument/2006/relationships/slide"/><Relationship Id="rId6" Target="fonts/font6.fntdata" Type="http://schemas.openxmlformats.org/officeDocument/2006/relationships/font"/><Relationship Id="rId60" Target="slides/slide13.xml" Type="http://schemas.openxmlformats.org/officeDocument/2006/relationships/slide"/><Relationship Id="rId61" Target="slides/slide14.xml" Type="http://schemas.openxmlformats.org/officeDocument/2006/relationships/slide"/><Relationship Id="rId62" Target="slides/slide15.xml" Type="http://schemas.openxmlformats.org/officeDocument/2006/relationships/slide"/><Relationship Id="rId63" Target="slides/slide16.xml" Type="http://schemas.openxmlformats.org/officeDocument/2006/relationships/slide"/><Relationship Id="rId64" Target="slides/slide17.xml" Type="http://schemas.openxmlformats.org/officeDocument/2006/relationships/slide"/><Relationship Id="rId65" Target="slides/slide18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3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4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jpe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jpe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13827" y="-248630"/>
            <a:ext cx="8681329" cy="10784260"/>
          </a:xfrm>
          <a:custGeom>
            <a:avLst/>
            <a:gdLst/>
            <a:ahLst/>
            <a:cxnLst/>
            <a:rect r="r" b="b" t="t" l="l"/>
            <a:pathLst>
              <a:path h="10784260" w="8681329">
                <a:moveTo>
                  <a:pt x="0" y="0"/>
                </a:moveTo>
                <a:lnTo>
                  <a:pt x="8681329" y="0"/>
                </a:lnTo>
                <a:lnTo>
                  <a:pt x="8681329" y="10784260"/>
                </a:lnTo>
                <a:lnTo>
                  <a:pt x="0" y="10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950176"/>
            <a:ext cx="9657581" cy="899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39"/>
              </a:lnSpc>
            </a:pPr>
            <a:r>
              <a:rPr lang="en-US" sz="5580" spc="2773">
                <a:solidFill>
                  <a:srgbClr val="FFFFFF"/>
                </a:solidFill>
                <a:latin typeface="Kollektif Bold"/>
              </a:rPr>
              <a:t>AUXILIO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0447" y="4845388"/>
            <a:ext cx="13695775" cy="1933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897"/>
              </a:lnSpc>
            </a:pPr>
            <a:r>
              <a:rPr lang="en-US" sz="13543" spc="1449">
                <a:solidFill>
                  <a:srgbClr val="FFFFFF"/>
                </a:solidFill>
                <a:latin typeface="Public Sans Bold"/>
              </a:rPr>
              <a:t>ESTUDANTIL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992156"/>
            <a:ext cx="6623538" cy="403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50"/>
              </a:lnSpc>
            </a:pPr>
            <a:r>
              <a:rPr lang="en-US" sz="2500" spc="212">
                <a:solidFill>
                  <a:srgbClr val="FFFFFF"/>
                </a:solidFill>
                <a:latin typeface="Kollektif Bold"/>
              </a:rPr>
              <a:t>Universidade Federal de Itajubá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928092" y="7365586"/>
            <a:ext cx="12832964" cy="303325"/>
          </a:xfrm>
          <a:custGeom>
            <a:avLst/>
            <a:gdLst/>
            <a:ahLst/>
            <a:cxnLst/>
            <a:rect r="r" b="b" t="t" l="l"/>
            <a:pathLst>
              <a:path h="303325" w="12832964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695249" y="1536588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38190" y="-651200"/>
            <a:ext cx="21512041" cy="7079312"/>
            <a:chOff x="0" y="0"/>
            <a:chExt cx="5665723" cy="18645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65723" cy="1864510"/>
            </a:xfrm>
            <a:custGeom>
              <a:avLst/>
              <a:gdLst/>
              <a:ahLst/>
              <a:cxnLst/>
              <a:rect r="r" b="b" t="t" l="l"/>
              <a:pathLst>
                <a:path h="1864510" w="5665723">
                  <a:moveTo>
                    <a:pt x="0" y="0"/>
                  </a:moveTo>
                  <a:lnTo>
                    <a:pt x="5665723" y="0"/>
                  </a:lnTo>
                  <a:lnTo>
                    <a:pt x="5665723" y="1864510"/>
                  </a:lnTo>
                  <a:lnTo>
                    <a:pt x="0" y="186451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665723" cy="19121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11607" y="148584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5" y="0"/>
                </a:lnTo>
                <a:lnTo>
                  <a:pt x="300895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624434" y="2211098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2053" y="7124866"/>
            <a:ext cx="14631474" cy="1253231"/>
          </a:xfrm>
          <a:custGeom>
            <a:avLst/>
            <a:gdLst/>
            <a:ahLst/>
            <a:cxnLst/>
            <a:rect r="r" b="b" t="t" l="l"/>
            <a:pathLst>
              <a:path h="1253231" w="14631474">
                <a:moveTo>
                  <a:pt x="0" y="0"/>
                </a:moveTo>
                <a:lnTo>
                  <a:pt x="14631474" y="0"/>
                </a:lnTo>
                <a:lnTo>
                  <a:pt x="14631474" y="1253231"/>
                </a:lnTo>
                <a:lnTo>
                  <a:pt x="0" y="12532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192176"/>
            <a:ext cx="7856167" cy="86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6"/>
              </a:lnSpc>
            </a:pPr>
            <a:r>
              <a:rPr lang="en-US" sz="5600">
                <a:solidFill>
                  <a:srgbClr val="18072B"/>
                </a:solidFill>
                <a:latin typeface="Roboto Bold"/>
              </a:rPr>
              <a:t>Matriz de Distância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0215" y="2849701"/>
            <a:ext cx="13782445" cy="3236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7"/>
              </a:lnSpc>
            </a:pPr>
            <a:r>
              <a:rPr lang="en-US" sz="3055">
                <a:solidFill>
                  <a:srgbClr val="18072B"/>
                </a:solidFill>
                <a:latin typeface="Open Sans"/>
              </a:rPr>
              <a:t> Uma Matriz de Similaridade é uma matriz que descreve a similaridade de dois objetos com relação aos atributos deles e são amplamente utilizadas para modelagem de grafos. Para o desenvolvimento deste artigo foi utilizado o método matemático de Distância Euclidiana, dado pela seguinte fórmula:</a:t>
            </a:r>
          </a:p>
          <a:p>
            <a:pPr>
              <a:lnSpc>
                <a:spcPts val="4277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1607" y="148584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5" y="0"/>
                </a:lnTo>
                <a:lnTo>
                  <a:pt x="300895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24434" y="2211098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41909" y="1786743"/>
            <a:ext cx="10129997" cy="7424039"/>
          </a:xfrm>
          <a:custGeom>
            <a:avLst/>
            <a:gdLst/>
            <a:ahLst/>
            <a:cxnLst/>
            <a:rect r="r" b="b" t="t" l="l"/>
            <a:pathLst>
              <a:path h="7424039" w="10129997">
                <a:moveTo>
                  <a:pt x="0" y="0"/>
                </a:moveTo>
                <a:lnTo>
                  <a:pt x="10129997" y="0"/>
                </a:lnTo>
                <a:lnTo>
                  <a:pt x="10129997" y="7424039"/>
                </a:lnTo>
                <a:lnTo>
                  <a:pt x="0" y="74240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92176"/>
            <a:ext cx="7856167" cy="86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6"/>
              </a:lnSpc>
            </a:pPr>
            <a:r>
              <a:rPr lang="en-US" sz="5600">
                <a:solidFill>
                  <a:srgbClr val="FFFFFF"/>
                </a:solidFill>
                <a:latin typeface="Roboto Bold"/>
              </a:rPr>
              <a:t>Grafo Encontrado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38190" y="-651200"/>
            <a:ext cx="10869264" cy="11589400"/>
            <a:chOff x="0" y="0"/>
            <a:chExt cx="2862687" cy="30523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2687" cy="3052352"/>
            </a:xfrm>
            <a:custGeom>
              <a:avLst/>
              <a:gdLst/>
              <a:ahLst/>
              <a:cxnLst/>
              <a:rect r="r" b="b" t="t" l="l"/>
              <a:pathLst>
                <a:path h="3052352" w="2862687">
                  <a:moveTo>
                    <a:pt x="0" y="0"/>
                  </a:moveTo>
                  <a:lnTo>
                    <a:pt x="2862687" y="0"/>
                  </a:lnTo>
                  <a:lnTo>
                    <a:pt x="2862687" y="3052352"/>
                  </a:lnTo>
                  <a:lnTo>
                    <a:pt x="0" y="305235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862687" cy="3099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11607" y="148584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5" y="0"/>
                </a:lnTo>
                <a:lnTo>
                  <a:pt x="300895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624434" y="2211098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52199" y="2906851"/>
            <a:ext cx="8321029" cy="4061669"/>
          </a:xfrm>
          <a:custGeom>
            <a:avLst/>
            <a:gdLst/>
            <a:ahLst/>
            <a:cxnLst/>
            <a:rect r="r" b="b" t="t" l="l"/>
            <a:pathLst>
              <a:path h="4061669" w="8321029">
                <a:moveTo>
                  <a:pt x="0" y="0"/>
                </a:moveTo>
                <a:lnTo>
                  <a:pt x="8321029" y="0"/>
                </a:lnTo>
                <a:lnTo>
                  <a:pt x="8321029" y="4061669"/>
                </a:lnTo>
                <a:lnTo>
                  <a:pt x="0" y="40616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215799"/>
            <a:ext cx="9251493" cy="821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13"/>
              </a:lnSpc>
            </a:pPr>
            <a:r>
              <a:rPr lang="en-US" sz="5300">
                <a:solidFill>
                  <a:srgbClr val="18072B"/>
                </a:solidFill>
                <a:latin typeface="Roboto Bold"/>
              </a:rPr>
              <a:t> detecção de comunidades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1607" y="2497396"/>
            <a:ext cx="8443612" cy="677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7"/>
              </a:lnSpc>
            </a:pPr>
            <a:r>
              <a:rPr lang="en-US" sz="2755">
                <a:solidFill>
                  <a:srgbClr val="18072B"/>
                </a:solidFill>
                <a:latin typeface="Open Sans Bold"/>
              </a:rPr>
              <a:t>Clusterização Hierárquica</a:t>
            </a:r>
            <a:r>
              <a:rPr lang="en-US" sz="2755">
                <a:solidFill>
                  <a:srgbClr val="18072B"/>
                </a:solidFill>
                <a:latin typeface="Open Sans"/>
              </a:rPr>
              <a:t> </a:t>
            </a:r>
          </a:p>
          <a:p>
            <a:pPr>
              <a:lnSpc>
                <a:spcPts val="3857"/>
              </a:lnSpc>
            </a:pPr>
            <a:r>
              <a:rPr lang="en-US" sz="2755">
                <a:solidFill>
                  <a:srgbClr val="18072B"/>
                </a:solidFill>
                <a:latin typeface="Open Sans"/>
              </a:rPr>
              <a:t>é usada em problemas onde há sobreposição de comunidades, ou seja, vértices do grafo podem fazer parte de mais de uma comunidade. </a:t>
            </a:r>
          </a:p>
          <a:p>
            <a:pPr>
              <a:lnSpc>
                <a:spcPts val="3857"/>
              </a:lnSpc>
            </a:pPr>
          </a:p>
          <a:p>
            <a:pPr>
              <a:lnSpc>
                <a:spcPts val="3857"/>
              </a:lnSpc>
            </a:pPr>
            <a:r>
              <a:rPr lang="en-US" sz="2755">
                <a:solidFill>
                  <a:srgbClr val="18072B"/>
                </a:solidFill>
                <a:latin typeface="Open Sans"/>
              </a:rPr>
              <a:t>A</a:t>
            </a:r>
            <a:r>
              <a:rPr lang="en-US" sz="2755">
                <a:solidFill>
                  <a:srgbClr val="18072B"/>
                </a:solidFill>
                <a:latin typeface="Open Sans Bold"/>
              </a:rPr>
              <a:t>lgoritmo FastGreedy</a:t>
            </a:r>
          </a:p>
          <a:p>
            <a:pPr>
              <a:lnSpc>
                <a:spcPts val="3857"/>
              </a:lnSpc>
            </a:pPr>
            <a:r>
              <a:rPr lang="en-US" sz="2755">
                <a:solidFill>
                  <a:srgbClr val="18072B"/>
                </a:solidFill>
                <a:latin typeface="Open Sans"/>
              </a:rPr>
              <a:t>um algoritmo hierárquico aglomerativo que utiliza a medida de modularidade como condição de parada. Cada união de comunidades no Fast Greedy é decidida com base na união que resultará na maior adição à modularidade do grafo.</a:t>
            </a:r>
          </a:p>
          <a:p>
            <a:pPr>
              <a:lnSpc>
                <a:spcPts val="3857"/>
              </a:lnSpc>
            </a:pPr>
          </a:p>
          <a:p>
            <a:pPr>
              <a:lnSpc>
                <a:spcPts val="3857"/>
              </a:lnSpc>
            </a:pPr>
            <a:r>
              <a:rPr lang="en-US" sz="2755">
                <a:solidFill>
                  <a:srgbClr val="18072B"/>
                </a:solidFill>
                <a:latin typeface="Open Sans"/>
              </a:rPr>
              <a:t>exemplo do funcionamento do algoritmo pode ser representado pelo dendrograma a seguir: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38190" y="-651200"/>
            <a:ext cx="7421989" cy="11370525"/>
            <a:chOff x="0" y="0"/>
            <a:chExt cx="1954762" cy="29947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54762" cy="2994706"/>
            </a:xfrm>
            <a:custGeom>
              <a:avLst/>
              <a:gdLst/>
              <a:ahLst/>
              <a:cxnLst/>
              <a:rect r="r" b="b" t="t" l="l"/>
              <a:pathLst>
                <a:path h="2994706" w="1954762">
                  <a:moveTo>
                    <a:pt x="0" y="0"/>
                  </a:moveTo>
                  <a:lnTo>
                    <a:pt x="1954762" y="0"/>
                  </a:lnTo>
                  <a:lnTo>
                    <a:pt x="1954762" y="2994706"/>
                  </a:lnTo>
                  <a:lnTo>
                    <a:pt x="0" y="29947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954762" cy="3042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11607" y="148584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5" y="0"/>
                </a:lnTo>
                <a:lnTo>
                  <a:pt x="300895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624434" y="2211098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126540" y="2037743"/>
            <a:ext cx="11969945" cy="6472813"/>
          </a:xfrm>
          <a:custGeom>
            <a:avLst/>
            <a:gdLst/>
            <a:ahLst/>
            <a:cxnLst/>
            <a:rect r="r" b="b" t="t" l="l"/>
            <a:pathLst>
              <a:path h="6472813" w="11969945">
                <a:moveTo>
                  <a:pt x="0" y="0"/>
                </a:moveTo>
                <a:lnTo>
                  <a:pt x="11969945" y="0"/>
                </a:lnTo>
                <a:lnTo>
                  <a:pt x="11969945" y="6472813"/>
                </a:lnTo>
                <a:lnTo>
                  <a:pt x="0" y="64728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215799"/>
            <a:ext cx="9251493" cy="821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13"/>
              </a:lnSpc>
            </a:pPr>
            <a:r>
              <a:rPr lang="en-US" sz="5300">
                <a:solidFill>
                  <a:srgbClr val="18072B"/>
                </a:solidFill>
                <a:latin typeface="Roboto Bold"/>
              </a:rPr>
              <a:t>Resultados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1607" y="2497396"/>
            <a:ext cx="4859540" cy="6031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7"/>
              </a:lnSpc>
            </a:pPr>
            <a:r>
              <a:rPr lang="en-US" sz="2855">
                <a:solidFill>
                  <a:srgbClr val="18072B"/>
                </a:solidFill>
                <a:latin typeface="Open Sans"/>
              </a:rPr>
              <a:t>O primeiro experimento realizado utilizou o mínimo de 60% de similaridade entre indivíduos, inicialmente o grafo possuía 961 vértices e 46062 arestas e após a aplicação do algoritmo Fast Greedy foram encontradas 3 comunidades representadas por cores.</a:t>
            </a:r>
          </a:p>
          <a:p>
            <a:pPr>
              <a:lnSpc>
                <a:spcPts val="3997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1607" y="148584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5" y="0"/>
                </a:lnTo>
                <a:lnTo>
                  <a:pt x="300895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24434" y="2211098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45090" y="908781"/>
            <a:ext cx="9693175" cy="8878905"/>
          </a:xfrm>
          <a:custGeom>
            <a:avLst/>
            <a:gdLst/>
            <a:ahLst/>
            <a:cxnLst/>
            <a:rect r="r" b="b" t="t" l="l"/>
            <a:pathLst>
              <a:path h="8878905" w="9693175">
                <a:moveTo>
                  <a:pt x="0" y="0"/>
                </a:moveTo>
                <a:lnTo>
                  <a:pt x="9693175" y="0"/>
                </a:lnTo>
                <a:lnTo>
                  <a:pt x="9693175" y="8878904"/>
                </a:lnTo>
                <a:lnTo>
                  <a:pt x="0" y="88789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622" r="0" b="-62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92176"/>
            <a:ext cx="7856167" cy="86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6"/>
              </a:lnSpc>
            </a:pPr>
            <a:r>
              <a:rPr lang="en-US" sz="5600">
                <a:solidFill>
                  <a:srgbClr val="FFFFFF"/>
                </a:solidFill>
                <a:latin typeface="Roboto Bold"/>
              </a:rPr>
              <a:t>Grafo Encontrado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38190" y="-651200"/>
            <a:ext cx="7421989" cy="11370525"/>
            <a:chOff x="0" y="0"/>
            <a:chExt cx="1954762" cy="29947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54762" cy="2994706"/>
            </a:xfrm>
            <a:custGeom>
              <a:avLst/>
              <a:gdLst/>
              <a:ahLst/>
              <a:cxnLst/>
              <a:rect r="r" b="b" t="t" l="l"/>
              <a:pathLst>
                <a:path h="2994706" w="1954762">
                  <a:moveTo>
                    <a:pt x="0" y="0"/>
                  </a:moveTo>
                  <a:lnTo>
                    <a:pt x="1954762" y="0"/>
                  </a:lnTo>
                  <a:lnTo>
                    <a:pt x="1954762" y="2994706"/>
                  </a:lnTo>
                  <a:lnTo>
                    <a:pt x="0" y="29947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954762" cy="3042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11607" y="148584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5" y="0"/>
                </a:lnTo>
                <a:lnTo>
                  <a:pt x="300895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624434" y="2211098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30795" y="2545021"/>
            <a:ext cx="11827140" cy="5628266"/>
          </a:xfrm>
          <a:custGeom>
            <a:avLst/>
            <a:gdLst/>
            <a:ahLst/>
            <a:cxnLst/>
            <a:rect r="r" b="b" t="t" l="l"/>
            <a:pathLst>
              <a:path h="5628266" w="11827140">
                <a:moveTo>
                  <a:pt x="0" y="0"/>
                </a:moveTo>
                <a:lnTo>
                  <a:pt x="11827140" y="0"/>
                </a:lnTo>
                <a:lnTo>
                  <a:pt x="11827140" y="5628266"/>
                </a:lnTo>
                <a:lnTo>
                  <a:pt x="0" y="56282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215799"/>
            <a:ext cx="9251493" cy="821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13"/>
              </a:lnSpc>
            </a:pPr>
            <a:r>
              <a:rPr lang="en-US" sz="5300">
                <a:solidFill>
                  <a:srgbClr val="18072B"/>
                </a:solidFill>
                <a:latin typeface="Roboto Bold"/>
              </a:rPr>
              <a:t>Resultados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1607" y="2497396"/>
            <a:ext cx="4859540" cy="55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7"/>
              </a:lnSpc>
            </a:pPr>
            <a:r>
              <a:rPr lang="en-US" sz="2855">
                <a:solidFill>
                  <a:srgbClr val="18072B"/>
                </a:solidFill>
                <a:latin typeface="Open Sans"/>
              </a:rPr>
              <a:t>O segundo experimento levou em consideração apenas as arestas que representassem no mínimo 70% de semelhança, tendo inicialmente 961 vértices e 10861 arestas. Após a aplicação do Fast Greedy, foram detectadas 4 comunidades, também identificadas por cores.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1607" y="148584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5" y="0"/>
                </a:lnTo>
                <a:lnTo>
                  <a:pt x="300895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24434" y="2211098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47736" y="380299"/>
            <a:ext cx="10244579" cy="9526402"/>
          </a:xfrm>
          <a:custGeom>
            <a:avLst/>
            <a:gdLst/>
            <a:ahLst/>
            <a:cxnLst/>
            <a:rect r="r" b="b" t="t" l="l"/>
            <a:pathLst>
              <a:path h="9526402" w="10244579">
                <a:moveTo>
                  <a:pt x="0" y="0"/>
                </a:moveTo>
                <a:lnTo>
                  <a:pt x="10244579" y="0"/>
                </a:lnTo>
                <a:lnTo>
                  <a:pt x="10244579" y="9526402"/>
                </a:lnTo>
                <a:lnTo>
                  <a:pt x="0" y="95264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92176"/>
            <a:ext cx="7856167" cy="86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6"/>
              </a:lnSpc>
            </a:pPr>
            <a:r>
              <a:rPr lang="en-US" sz="5600">
                <a:solidFill>
                  <a:srgbClr val="FFFFFF"/>
                </a:solidFill>
                <a:latin typeface="Roboto Bold"/>
              </a:rPr>
              <a:t>Grafo Encontrado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61672" y="3235847"/>
            <a:ext cx="20943650" cy="5169447"/>
            <a:chOff x="0" y="0"/>
            <a:chExt cx="5516023" cy="1361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16023" cy="1361500"/>
            </a:xfrm>
            <a:custGeom>
              <a:avLst/>
              <a:gdLst/>
              <a:ahLst/>
              <a:cxnLst/>
              <a:rect r="r" b="b" t="t" l="l"/>
              <a:pathLst>
                <a:path h="1361500" w="5516023">
                  <a:moveTo>
                    <a:pt x="0" y="0"/>
                  </a:moveTo>
                  <a:lnTo>
                    <a:pt x="5516023" y="0"/>
                  </a:lnTo>
                  <a:lnTo>
                    <a:pt x="5516023" y="1361500"/>
                  </a:lnTo>
                  <a:lnTo>
                    <a:pt x="0" y="13615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516023" cy="1409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319925" y="1600080"/>
            <a:ext cx="7658220" cy="7658220"/>
          </a:xfrm>
          <a:custGeom>
            <a:avLst/>
            <a:gdLst/>
            <a:ahLst/>
            <a:cxnLst/>
            <a:rect r="r" b="b" t="t" l="l"/>
            <a:pathLst>
              <a:path h="7658220" w="7658220">
                <a:moveTo>
                  <a:pt x="0" y="0"/>
                </a:moveTo>
                <a:lnTo>
                  <a:pt x="7658219" y="0"/>
                </a:lnTo>
                <a:lnTo>
                  <a:pt x="7658219" y="7658220"/>
                </a:lnTo>
                <a:lnTo>
                  <a:pt x="0" y="7658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78122" y="4617919"/>
            <a:ext cx="10027457" cy="1603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525"/>
              </a:lnSpc>
              <a:spcBef>
                <a:spcPct val="0"/>
              </a:spcBef>
            </a:pPr>
            <a:r>
              <a:rPr lang="en-US" sz="10437">
                <a:solidFill>
                  <a:srgbClr val="28094B"/>
                </a:solidFill>
                <a:latin typeface="Roboto Bold"/>
              </a:rPr>
              <a:t>Conclusão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56553" y="307173"/>
            <a:ext cx="16262788" cy="20202221"/>
          </a:xfrm>
          <a:custGeom>
            <a:avLst/>
            <a:gdLst/>
            <a:ahLst/>
            <a:cxnLst/>
            <a:rect r="r" b="b" t="t" l="l"/>
            <a:pathLst>
              <a:path h="20202221" w="16262788">
                <a:moveTo>
                  <a:pt x="0" y="0"/>
                </a:moveTo>
                <a:lnTo>
                  <a:pt x="16262788" y="0"/>
                </a:lnTo>
                <a:lnTo>
                  <a:pt x="16262788" y="20202221"/>
                </a:lnTo>
                <a:lnTo>
                  <a:pt x="0" y="20202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71394" y="2854422"/>
            <a:ext cx="14833104" cy="198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spc="1585">
                <a:solidFill>
                  <a:srgbClr val="18072B"/>
                </a:solidFill>
                <a:latin typeface="Roboto Bold"/>
              </a:rPr>
              <a:t>OBRIGADO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27483" y="1764400"/>
            <a:ext cx="10877966" cy="257116"/>
          </a:xfrm>
          <a:custGeom>
            <a:avLst/>
            <a:gdLst/>
            <a:ahLst/>
            <a:cxnLst/>
            <a:rect r="r" b="b" t="t" l="l"/>
            <a:pathLst>
              <a:path h="257116" w="10877966">
                <a:moveTo>
                  <a:pt x="0" y="0"/>
                </a:moveTo>
                <a:lnTo>
                  <a:pt x="10877966" y="0"/>
                </a:lnTo>
                <a:lnTo>
                  <a:pt x="10877966" y="257116"/>
                </a:lnTo>
                <a:lnTo>
                  <a:pt x="0" y="257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1673" y="1112051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5" y="0"/>
                </a:lnTo>
                <a:lnTo>
                  <a:pt x="300895" y="300896"/>
                </a:lnTo>
                <a:lnTo>
                  <a:pt x="0" y="300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76085" y="760598"/>
            <a:ext cx="8150824" cy="10188530"/>
          </a:xfrm>
          <a:custGeom>
            <a:avLst/>
            <a:gdLst/>
            <a:ahLst/>
            <a:cxnLst/>
            <a:rect r="r" b="b" t="t" l="l"/>
            <a:pathLst>
              <a:path h="10188530" w="8150824">
                <a:moveTo>
                  <a:pt x="0" y="0"/>
                </a:moveTo>
                <a:lnTo>
                  <a:pt x="8150824" y="0"/>
                </a:lnTo>
                <a:lnTo>
                  <a:pt x="8150824" y="10188529"/>
                </a:lnTo>
                <a:lnTo>
                  <a:pt x="0" y="101885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182615" y="627248"/>
            <a:ext cx="8193785" cy="113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18072B"/>
                </a:solidFill>
                <a:latin typeface="Roboto Bold"/>
              </a:rPr>
              <a:t>Sumário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4141167" y="3106080"/>
            <a:ext cx="7315200" cy="64008"/>
          </a:xfrm>
          <a:custGeom>
            <a:avLst/>
            <a:gdLst/>
            <a:ahLst/>
            <a:cxnLst/>
            <a:rect r="r" b="b" t="t" l="l"/>
            <a:pathLst>
              <a:path h="64008" w="7315200">
                <a:moveTo>
                  <a:pt x="0" y="0"/>
                </a:moveTo>
                <a:lnTo>
                  <a:pt x="7315200" y="0"/>
                </a:lnTo>
                <a:lnTo>
                  <a:pt x="7315200" y="64008"/>
                </a:lnTo>
                <a:lnTo>
                  <a:pt x="0" y="640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57600" y="2676202"/>
            <a:ext cx="7372231" cy="764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60"/>
              </a:lnSpc>
            </a:pPr>
            <a:r>
              <a:rPr lang="en-US" sz="4400">
                <a:solidFill>
                  <a:srgbClr val="18072B"/>
                </a:solidFill>
                <a:latin typeface="Roboto Bold"/>
              </a:rPr>
              <a:t>Contextualização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57600" y="3936485"/>
            <a:ext cx="7372231" cy="764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60"/>
              </a:lnSpc>
            </a:pPr>
            <a:r>
              <a:rPr lang="en-US" sz="4400">
                <a:solidFill>
                  <a:srgbClr val="18072B"/>
                </a:solidFill>
                <a:latin typeface="Roboto Bold"/>
              </a:rPr>
              <a:t>Métodos Utilizados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57600" y="5048250"/>
            <a:ext cx="7372231" cy="764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60"/>
              </a:lnSpc>
            </a:pPr>
            <a:r>
              <a:rPr lang="en-US" sz="4400">
                <a:solidFill>
                  <a:srgbClr val="18072B"/>
                </a:solidFill>
                <a:latin typeface="Roboto Bold"/>
              </a:rPr>
              <a:t>Solução Proposta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4141167" y="4532869"/>
            <a:ext cx="7315200" cy="64008"/>
          </a:xfrm>
          <a:custGeom>
            <a:avLst/>
            <a:gdLst/>
            <a:ahLst/>
            <a:cxnLst/>
            <a:rect r="r" b="b" t="t" l="l"/>
            <a:pathLst>
              <a:path h="64008" w="7315200">
                <a:moveTo>
                  <a:pt x="0" y="0"/>
                </a:moveTo>
                <a:lnTo>
                  <a:pt x="7315200" y="0"/>
                </a:lnTo>
                <a:lnTo>
                  <a:pt x="7315200" y="64008"/>
                </a:lnTo>
                <a:lnTo>
                  <a:pt x="0" y="640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4097430" y="5589767"/>
            <a:ext cx="7315200" cy="64008"/>
          </a:xfrm>
          <a:custGeom>
            <a:avLst/>
            <a:gdLst/>
            <a:ahLst/>
            <a:cxnLst/>
            <a:rect r="r" b="b" t="t" l="l"/>
            <a:pathLst>
              <a:path h="64008" w="7315200">
                <a:moveTo>
                  <a:pt x="0" y="0"/>
                </a:moveTo>
                <a:lnTo>
                  <a:pt x="7315200" y="0"/>
                </a:lnTo>
                <a:lnTo>
                  <a:pt x="7315200" y="64008"/>
                </a:lnTo>
                <a:lnTo>
                  <a:pt x="0" y="640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4097430" y="6850050"/>
            <a:ext cx="7315200" cy="64008"/>
          </a:xfrm>
          <a:custGeom>
            <a:avLst/>
            <a:gdLst/>
            <a:ahLst/>
            <a:cxnLst/>
            <a:rect r="r" b="b" t="t" l="l"/>
            <a:pathLst>
              <a:path h="64008" w="7315200">
                <a:moveTo>
                  <a:pt x="0" y="0"/>
                </a:moveTo>
                <a:lnTo>
                  <a:pt x="7315200" y="0"/>
                </a:lnTo>
                <a:lnTo>
                  <a:pt x="7315200" y="64008"/>
                </a:lnTo>
                <a:lnTo>
                  <a:pt x="0" y="640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3958553" y="8205582"/>
            <a:ext cx="7315200" cy="64008"/>
          </a:xfrm>
          <a:custGeom>
            <a:avLst/>
            <a:gdLst/>
            <a:ahLst/>
            <a:cxnLst/>
            <a:rect r="r" b="b" t="t" l="l"/>
            <a:pathLst>
              <a:path h="64008" w="7315200">
                <a:moveTo>
                  <a:pt x="0" y="0"/>
                </a:moveTo>
                <a:lnTo>
                  <a:pt x="7315200" y="0"/>
                </a:lnTo>
                <a:lnTo>
                  <a:pt x="7315200" y="64008"/>
                </a:lnTo>
                <a:lnTo>
                  <a:pt x="0" y="640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657600" y="6360809"/>
            <a:ext cx="7372231" cy="764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60"/>
              </a:lnSpc>
            </a:pPr>
            <a:r>
              <a:rPr lang="en-US" sz="4400">
                <a:solidFill>
                  <a:srgbClr val="18072B"/>
                </a:solidFill>
                <a:latin typeface="Roboto Bold"/>
              </a:rPr>
              <a:t>Metodologia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57600" y="7620614"/>
            <a:ext cx="7372231" cy="764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60"/>
              </a:lnSpc>
            </a:pPr>
            <a:r>
              <a:rPr lang="en-US" sz="4400">
                <a:solidFill>
                  <a:srgbClr val="18072B"/>
                </a:solidFill>
                <a:latin typeface="Roboto Bold"/>
              </a:rPr>
              <a:t>Resultados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4183" y="117914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5" y="0"/>
                </a:lnTo>
                <a:lnTo>
                  <a:pt x="300895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32046" y="1736458"/>
            <a:ext cx="9259984" cy="218872"/>
          </a:xfrm>
          <a:custGeom>
            <a:avLst/>
            <a:gdLst/>
            <a:ahLst/>
            <a:cxnLst/>
            <a:rect r="r" b="b" t="t" l="l"/>
            <a:pathLst>
              <a:path h="218872" w="9259984">
                <a:moveTo>
                  <a:pt x="0" y="0"/>
                </a:moveTo>
                <a:lnTo>
                  <a:pt x="9259983" y="0"/>
                </a:lnTo>
                <a:lnTo>
                  <a:pt x="9259983" y="218872"/>
                </a:lnTo>
                <a:lnTo>
                  <a:pt x="0" y="218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24613">
            <a:off x="-5413201" y="2352180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4630" y="2843446"/>
            <a:ext cx="6912226" cy="6579607"/>
          </a:xfrm>
          <a:custGeom>
            <a:avLst/>
            <a:gdLst/>
            <a:ahLst/>
            <a:cxnLst/>
            <a:rect r="r" b="b" t="t" l="l"/>
            <a:pathLst>
              <a:path h="6579607" w="6912226">
                <a:moveTo>
                  <a:pt x="0" y="0"/>
                </a:moveTo>
                <a:lnTo>
                  <a:pt x="6912226" y="0"/>
                </a:lnTo>
                <a:lnTo>
                  <a:pt x="6912226" y="6579608"/>
                </a:lnTo>
                <a:lnTo>
                  <a:pt x="0" y="65796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979" t="-7385" r="-56138" b="-369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8197" y="790342"/>
            <a:ext cx="7372231" cy="94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18072B"/>
                </a:solidFill>
                <a:latin typeface="Roboto Bold"/>
              </a:rPr>
              <a:t>Contextualização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51280" y="1888655"/>
            <a:ext cx="8324320" cy="7534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47"/>
              </a:lnSpc>
            </a:pPr>
            <a:r>
              <a:rPr lang="en-US" sz="3319">
                <a:solidFill>
                  <a:srgbClr val="18072B"/>
                </a:solidFill>
                <a:latin typeface="Open Sans"/>
              </a:rPr>
              <a:t>O Programa Nacional de Assistência Estudantil (PNAES) é uma política do Ministério da Educação que visa auxiliar a permanência de jovens de baixa renda matriculados em cursos de graduação presencial das instituições federais de ensino superior. O PNAES compreende ações que objetivam viabilizar a igualdade de oportunidades entre todos os estudantes e contribuir para a melhoria do desempenho acadêmico, a partir de medidas que buscam combater situações de repetência e evasão.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-7735161" y="-5892051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4" y="18113867"/>
                </a:lnTo>
                <a:lnTo>
                  <a:pt x="14581664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30564" y="4603654"/>
            <a:ext cx="12518523" cy="3769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Open Sans"/>
              </a:rPr>
              <a:t>O problema de distribuição de bolsas do auxílio estudantil envolve a análise dos dados socioeconômicos dos candidatos, bem como a verificação da documentação exigida para comprovar a situação de vulnerabilidade. Esse processo é realizado pela Diretoria de Assistência Estudantil (DAE) da instituição de ensino, que deve avaliar cada caso individualmente e definir o valor e o tipo de auxílio a ser concedido.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264626" y="4651279"/>
            <a:ext cx="492221" cy="492221"/>
          </a:xfrm>
          <a:custGeom>
            <a:avLst/>
            <a:gdLst/>
            <a:ahLst/>
            <a:cxnLst/>
            <a:rect r="r" b="b" t="t" l="l"/>
            <a:pathLst>
              <a:path h="492221" w="492221">
                <a:moveTo>
                  <a:pt x="0" y="0"/>
                </a:moveTo>
                <a:lnTo>
                  <a:pt x="492221" y="0"/>
                </a:lnTo>
                <a:lnTo>
                  <a:pt x="492221" y="492221"/>
                </a:lnTo>
                <a:lnTo>
                  <a:pt x="0" y="4922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444329" y="2531531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Problema a ser tratado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72310" y="3541181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92250" y="3527726"/>
            <a:ext cx="10877966" cy="257116"/>
          </a:xfrm>
          <a:custGeom>
            <a:avLst/>
            <a:gdLst/>
            <a:ahLst/>
            <a:cxnLst/>
            <a:rect r="r" b="b" t="t" l="l"/>
            <a:pathLst>
              <a:path h="257116" w="10877966">
                <a:moveTo>
                  <a:pt x="0" y="0"/>
                </a:moveTo>
                <a:lnTo>
                  <a:pt x="10877966" y="0"/>
                </a:lnTo>
                <a:lnTo>
                  <a:pt x="10877966" y="257115"/>
                </a:lnTo>
                <a:lnTo>
                  <a:pt x="0" y="2571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8252" y="2894621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76085" y="760598"/>
            <a:ext cx="8150824" cy="10188530"/>
          </a:xfrm>
          <a:custGeom>
            <a:avLst/>
            <a:gdLst/>
            <a:ahLst/>
            <a:cxnLst/>
            <a:rect r="r" b="b" t="t" l="l"/>
            <a:pathLst>
              <a:path h="10188530" w="8150824">
                <a:moveTo>
                  <a:pt x="0" y="0"/>
                </a:moveTo>
                <a:lnTo>
                  <a:pt x="8150824" y="0"/>
                </a:lnTo>
                <a:lnTo>
                  <a:pt x="8150824" y="10188529"/>
                </a:lnTo>
                <a:lnTo>
                  <a:pt x="0" y="101885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60642" y="4670598"/>
            <a:ext cx="11435533" cy="3712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60"/>
              </a:lnSpc>
            </a:pPr>
            <a:r>
              <a:rPr lang="en-US" sz="3043">
                <a:solidFill>
                  <a:srgbClr val="18072B"/>
                </a:solidFill>
                <a:latin typeface="Open Sans Bold"/>
              </a:rPr>
              <a:t>O propósito primordial deste projeto é conceber uma solução eficaz e quantitativa para a distribuição de auxílios estudantis utilizando grafos. A necessidade de tal sistema é impulsionada pelo aumento expressivo na solicitação de assistência financeira por parte dos discentes em situação de vulnerabilidade e pela limitação dos métodos utilizados atualmente.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0194" y="2259369"/>
            <a:ext cx="8193785" cy="113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18072B"/>
                </a:solidFill>
                <a:latin typeface="Roboto Bold"/>
              </a:rPr>
              <a:t>Objetivo do Projeto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3305782" y="1019175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Métodos Utilizados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8293384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9122" y="3279726"/>
            <a:ext cx="4784495" cy="5448843"/>
            <a:chOff x="0" y="0"/>
            <a:chExt cx="1390252" cy="15832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0252" cy="1583295"/>
            </a:xfrm>
            <a:custGeom>
              <a:avLst/>
              <a:gdLst/>
              <a:ahLst/>
              <a:cxnLst/>
              <a:rect r="r" b="b" t="t" l="l"/>
              <a:pathLst>
                <a:path h="1583295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500771"/>
                  </a:lnTo>
                  <a:cubicBezTo>
                    <a:pt x="1390252" y="1546348"/>
                    <a:pt x="1353305" y="1583295"/>
                    <a:pt x="1307728" y="1583295"/>
                  </a:cubicBezTo>
                  <a:lnTo>
                    <a:pt x="82524" y="1583295"/>
                  </a:lnTo>
                  <a:cubicBezTo>
                    <a:pt x="36947" y="1583295"/>
                    <a:pt x="0" y="1546348"/>
                    <a:pt x="0" y="1500771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90252" cy="16404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470" y="3518725"/>
            <a:ext cx="4460858" cy="529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sz="3300">
                <a:solidFill>
                  <a:srgbClr val="18072B"/>
                </a:solidFill>
                <a:latin typeface="Aileron Bold"/>
              </a:rPr>
              <a:t>Matriz de distância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80666" y="4418574"/>
            <a:ext cx="4218586" cy="1867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18072B"/>
                </a:solidFill>
                <a:latin typeface="Kollektif"/>
              </a:rPr>
              <a:t>Utilizado para encontrar uma similaridade de interação desses atributos entre os vértices da rede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585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12560" y="1378315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5" y="0"/>
                </a:lnTo>
                <a:lnTo>
                  <a:pt x="300895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640358" y="2059612"/>
            <a:ext cx="9392110" cy="221995"/>
          </a:xfrm>
          <a:custGeom>
            <a:avLst/>
            <a:gdLst/>
            <a:ahLst/>
            <a:cxnLst/>
            <a:rect r="r" b="b" t="t" l="l"/>
            <a:pathLst>
              <a:path h="221995" w="9392110">
                <a:moveTo>
                  <a:pt x="0" y="0"/>
                </a:moveTo>
                <a:lnTo>
                  <a:pt x="9392111" y="0"/>
                </a:lnTo>
                <a:lnTo>
                  <a:pt x="9392111" y="221995"/>
                </a:lnTo>
                <a:lnTo>
                  <a:pt x="0" y="2219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751753" y="3279726"/>
            <a:ext cx="4784495" cy="5448843"/>
            <a:chOff x="0" y="0"/>
            <a:chExt cx="1390252" cy="158329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90252" cy="1583295"/>
            </a:xfrm>
            <a:custGeom>
              <a:avLst/>
              <a:gdLst/>
              <a:ahLst/>
              <a:cxnLst/>
              <a:rect r="r" b="b" t="t" l="l"/>
              <a:pathLst>
                <a:path h="1583295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500771"/>
                  </a:lnTo>
                  <a:cubicBezTo>
                    <a:pt x="1390252" y="1546348"/>
                    <a:pt x="1353305" y="1583295"/>
                    <a:pt x="1307728" y="1583295"/>
                  </a:cubicBezTo>
                  <a:lnTo>
                    <a:pt x="82524" y="1583295"/>
                  </a:lnTo>
                  <a:cubicBezTo>
                    <a:pt x="36947" y="1583295"/>
                    <a:pt x="0" y="1546348"/>
                    <a:pt x="0" y="1500771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390252" cy="16404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920100" y="3518725"/>
            <a:ext cx="4460858" cy="529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sz="3300">
                <a:solidFill>
                  <a:srgbClr val="18072B"/>
                </a:solidFill>
                <a:latin typeface="Aileron Bold"/>
              </a:rPr>
              <a:t>Modularidade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712848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114383" y="3279726"/>
            <a:ext cx="4784495" cy="5448843"/>
            <a:chOff x="0" y="0"/>
            <a:chExt cx="1390252" cy="158329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90252" cy="1583295"/>
            </a:xfrm>
            <a:custGeom>
              <a:avLst/>
              <a:gdLst/>
              <a:ahLst/>
              <a:cxnLst/>
              <a:rect r="r" b="b" t="t" l="l"/>
              <a:pathLst>
                <a:path h="1583295" w="1390252">
                  <a:moveTo>
                    <a:pt x="82524" y="0"/>
                  </a:moveTo>
                  <a:lnTo>
                    <a:pt x="1307728" y="0"/>
                  </a:lnTo>
                  <a:cubicBezTo>
                    <a:pt x="1353305" y="0"/>
                    <a:pt x="1390252" y="36947"/>
                    <a:pt x="1390252" y="82524"/>
                  </a:cubicBezTo>
                  <a:lnTo>
                    <a:pt x="1390252" y="1500771"/>
                  </a:lnTo>
                  <a:cubicBezTo>
                    <a:pt x="1390252" y="1546348"/>
                    <a:pt x="1353305" y="1583295"/>
                    <a:pt x="1307728" y="1583295"/>
                  </a:cubicBezTo>
                  <a:lnTo>
                    <a:pt x="82524" y="1583295"/>
                  </a:lnTo>
                  <a:cubicBezTo>
                    <a:pt x="36947" y="1583295"/>
                    <a:pt x="0" y="1546348"/>
                    <a:pt x="0" y="1500771"/>
                  </a:cubicBezTo>
                  <a:lnTo>
                    <a:pt x="0" y="82524"/>
                  </a:lnTo>
                  <a:cubicBezTo>
                    <a:pt x="0" y="36947"/>
                    <a:pt x="36947" y="0"/>
                    <a:pt x="82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390252" cy="16404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2282730" y="3518725"/>
            <a:ext cx="4460858" cy="529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sz="3300">
                <a:solidFill>
                  <a:srgbClr val="18072B"/>
                </a:solidFill>
                <a:latin typeface="Aileron Bold"/>
              </a:rPr>
              <a:t>Fast Greedy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2491118" y="4237515"/>
            <a:ext cx="4033394" cy="95335"/>
          </a:xfrm>
          <a:custGeom>
            <a:avLst/>
            <a:gdLst/>
            <a:ahLst/>
            <a:cxnLst/>
            <a:rect r="r" b="b" t="t" l="l"/>
            <a:pathLst>
              <a:path h="95335" w="4033394">
                <a:moveTo>
                  <a:pt x="0" y="0"/>
                </a:moveTo>
                <a:lnTo>
                  <a:pt x="4033395" y="0"/>
                </a:lnTo>
                <a:lnTo>
                  <a:pt x="4033395" y="95334"/>
                </a:lnTo>
                <a:lnTo>
                  <a:pt x="0" y="9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920100" y="4368612"/>
            <a:ext cx="4460858" cy="2324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18072B"/>
                </a:solidFill>
                <a:latin typeface="Kollektif"/>
              </a:rPr>
              <a:t>Utilizado com o objetivo de dividir a rede em módulos ou comunidades distintas, destacando agrupamentos de nós altamente interconectados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82730" y="4359087"/>
            <a:ext cx="4241783" cy="370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5"/>
              </a:lnSpc>
            </a:pPr>
            <a:r>
              <a:rPr lang="en-US" sz="2596">
                <a:solidFill>
                  <a:srgbClr val="18072B"/>
                </a:solidFill>
                <a:latin typeface="Kollektif"/>
              </a:rPr>
              <a:t>algoritmo que pode ser utilizado para detecção de comunidade. Considera cada nó como uma comunidade e avalia iterativamente as mudanças na modularidade ao combinar pares de comunidades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21" t="0" r="-20999" b="-54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-242495"/>
            <a:ext cx="9547799" cy="11860619"/>
          </a:xfrm>
          <a:custGeom>
            <a:avLst/>
            <a:gdLst/>
            <a:ahLst/>
            <a:cxnLst/>
            <a:rect r="r" b="b" t="t" l="l"/>
            <a:pathLst>
              <a:path h="11860619" w="9547799">
                <a:moveTo>
                  <a:pt x="0" y="0"/>
                </a:moveTo>
                <a:lnTo>
                  <a:pt x="9547799" y="0"/>
                </a:lnTo>
                <a:lnTo>
                  <a:pt x="9547799" y="11860620"/>
                </a:lnTo>
                <a:lnTo>
                  <a:pt x="0" y="118606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009577" y="1028700"/>
            <a:ext cx="7249723" cy="8229600"/>
            <a:chOff x="0" y="0"/>
            <a:chExt cx="1909392" cy="21674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9392" cy="2167467"/>
            </a:xfrm>
            <a:custGeom>
              <a:avLst/>
              <a:gdLst/>
              <a:ahLst/>
              <a:cxnLst/>
              <a:rect r="r" b="b" t="t" l="l"/>
              <a:pathLst>
                <a:path h="2167467" w="1909392">
                  <a:moveTo>
                    <a:pt x="0" y="0"/>
                  </a:moveTo>
                  <a:lnTo>
                    <a:pt x="1909392" y="0"/>
                  </a:lnTo>
                  <a:lnTo>
                    <a:pt x="1909392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909392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837730" y="1836803"/>
            <a:ext cx="5878197" cy="1848960"/>
          </a:xfrm>
          <a:custGeom>
            <a:avLst/>
            <a:gdLst/>
            <a:ahLst/>
            <a:cxnLst/>
            <a:rect r="r" b="b" t="t" l="l"/>
            <a:pathLst>
              <a:path h="1848960" w="5878197">
                <a:moveTo>
                  <a:pt x="0" y="0"/>
                </a:moveTo>
                <a:lnTo>
                  <a:pt x="5878197" y="0"/>
                </a:lnTo>
                <a:lnTo>
                  <a:pt x="5878197" y="1848960"/>
                </a:lnTo>
                <a:lnTo>
                  <a:pt x="0" y="1848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246859" y="2436530"/>
            <a:ext cx="5059939" cy="57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Roboto Bold"/>
              </a:rPr>
              <a:t>METODOLOGIA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37730" y="4049724"/>
            <a:ext cx="6058525" cy="431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18072B"/>
                </a:solidFill>
                <a:latin typeface="Open Sans"/>
              </a:rPr>
              <a:t>Será apresentada a metodologia utilizada para a modelagem do problema, passando pelo dataset utilizado, o tratamento dos dados do dataset, criação da matriz de similaridade, o método de modelagem de grafo utilizado e por fim a solução proposta.</a:t>
            </a:r>
          </a:p>
          <a:p>
            <a:pPr algn="just">
              <a:lnSpc>
                <a:spcPts val="419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1607" y="148584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5" y="0"/>
                </a:lnTo>
                <a:lnTo>
                  <a:pt x="300895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24434" y="2211098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06834" y="2577462"/>
            <a:ext cx="218872" cy="218872"/>
          </a:xfrm>
          <a:custGeom>
            <a:avLst/>
            <a:gdLst/>
            <a:ahLst/>
            <a:cxnLst/>
            <a:rect r="r" b="b" t="t" l="l"/>
            <a:pathLst>
              <a:path h="218872" w="218872">
                <a:moveTo>
                  <a:pt x="0" y="0"/>
                </a:moveTo>
                <a:lnTo>
                  <a:pt x="218873" y="0"/>
                </a:lnTo>
                <a:lnTo>
                  <a:pt x="218873" y="218872"/>
                </a:lnTo>
                <a:lnTo>
                  <a:pt x="0" y="2188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62054" y="2577462"/>
            <a:ext cx="9615677" cy="6612017"/>
            <a:chOff x="0" y="0"/>
            <a:chExt cx="6159500" cy="4235450"/>
          </a:xfrm>
        </p:grpSpPr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6159500" cy="4235450"/>
            </a:xfrm>
            <a:custGeom>
              <a:avLst/>
              <a:gdLst/>
              <a:ahLst/>
              <a:cxnLst/>
              <a:rect r="r" b="b" t="t" l="l"/>
              <a:pathLst>
                <a:path h="4235450" w="6159500">
                  <a:moveTo>
                    <a:pt x="0" y="4235450"/>
                  </a:moveTo>
                  <a:lnTo>
                    <a:pt x="6159500" y="3696970"/>
                  </a:lnTo>
                  <a:lnTo>
                    <a:pt x="6159500" y="0"/>
                  </a:lnTo>
                  <a:lnTo>
                    <a:pt x="0" y="538480"/>
                  </a:lnTo>
                  <a:close/>
                </a:path>
              </a:pathLst>
            </a:custGeom>
            <a:blipFill>
              <a:blip r:embed="rId10"/>
              <a:stretch>
                <a:fillRect l="-6434" t="-18222" r="-15505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192176"/>
            <a:ext cx="7856167" cy="86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76"/>
              </a:lnSpc>
            </a:pPr>
            <a:r>
              <a:rPr lang="en-US" sz="5600">
                <a:solidFill>
                  <a:srgbClr val="18072B"/>
                </a:solidFill>
                <a:latin typeface="Roboto Bold"/>
              </a:rPr>
              <a:t>Dataset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13105" y="2365389"/>
            <a:ext cx="6258801" cy="541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65"/>
              </a:lnSpc>
            </a:pPr>
            <a:r>
              <a:rPr lang="en-US" sz="2899">
                <a:solidFill>
                  <a:srgbClr val="000000"/>
                </a:solidFill>
                <a:latin typeface="Roboto Bold"/>
              </a:rPr>
              <a:t>método de análise utilizado pela DAE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13105" y="3555011"/>
            <a:ext cx="5519929" cy="337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7"/>
              </a:lnSpc>
            </a:pPr>
            <a:r>
              <a:rPr lang="en-US" sz="2755">
                <a:solidFill>
                  <a:srgbClr val="18072B"/>
                </a:solidFill>
                <a:latin typeface="Open Sans"/>
              </a:rPr>
              <a:t>Os atributos relacionados a cada estudante são resultantes do questionário aplicado. Dessa forma, são 13 atributos para cada aluno que contemplam informações sociais e econômicas.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07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31610" y="-651200"/>
            <a:ext cx="9692813" cy="11589400"/>
            <a:chOff x="0" y="0"/>
            <a:chExt cx="2552840" cy="30523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2840" cy="3052352"/>
            </a:xfrm>
            <a:custGeom>
              <a:avLst/>
              <a:gdLst/>
              <a:ahLst/>
              <a:cxnLst/>
              <a:rect r="r" b="b" t="t" l="l"/>
              <a:pathLst>
                <a:path h="3052352" w="2552840">
                  <a:moveTo>
                    <a:pt x="0" y="0"/>
                  </a:moveTo>
                  <a:lnTo>
                    <a:pt x="2552840" y="0"/>
                  </a:lnTo>
                  <a:lnTo>
                    <a:pt x="2552840" y="3052352"/>
                  </a:lnTo>
                  <a:lnTo>
                    <a:pt x="0" y="305235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52840" cy="3099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84342" y="1419742"/>
            <a:ext cx="6876861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18072B"/>
                </a:solidFill>
                <a:latin typeface="Roboto Bold"/>
              </a:rPr>
              <a:t>Tratamento dos Dados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583827" y="3388141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100000">
            <a:off x="-1784959" y="11870230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100000">
            <a:off x="-536152" y="12228206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8324052" y="1028700"/>
          <a:ext cx="9427444" cy="8697176"/>
        </p:xfrm>
        <a:graphic>
          <a:graphicData uri="http://schemas.openxmlformats.org/drawingml/2006/table">
            <a:tbl>
              <a:tblPr/>
              <a:tblGrid>
                <a:gridCol w="2272520"/>
                <a:gridCol w="2280613"/>
                <a:gridCol w="2469199"/>
                <a:gridCol w="2405112"/>
              </a:tblGrid>
              <a:tr h="16218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Kollektif Bold"/>
                        </a:rPr>
                        <a:t>Nome do Atributo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Kollektif Bold"/>
                        </a:rPr>
                        <a:t>Tipo do Atributo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Kollektif Bold"/>
                        </a:rPr>
                        <a:t>Valores Originais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Kollektif Bold"/>
                        </a:rPr>
                        <a:t>Categorias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18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Kollektif Bold"/>
                        </a:rPr>
                        <a:t>Renda per capita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Kollektif Bold"/>
                        </a:rPr>
                        <a:t>Quantitativo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Kollektif Bold"/>
                        </a:rPr>
                        <a:t>0 - 292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Kollektif Bold"/>
                        </a:rPr>
                        <a:t>De 1 a 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18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Kollektif"/>
                        </a:rPr>
                        <a:t>Despesas per capita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Kollektif"/>
                        </a:rPr>
                        <a:t>Quantitativo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Kollektif"/>
                        </a:rPr>
                        <a:t>0 - 1659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Kollektif"/>
                        </a:rPr>
                        <a:t>De 1 a 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18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Kollektif"/>
                        </a:rPr>
                        <a:t>Valores de Bens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Kollektif"/>
                        </a:rPr>
                        <a:t>Quantitativo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Kollektif"/>
                        </a:rPr>
                        <a:t>0 - 700000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Kollektif"/>
                        </a:rPr>
                        <a:t>De 1 a 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99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Kollektif"/>
                        </a:rPr>
                        <a:t>Escolaridade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Kollektif"/>
                        </a:rPr>
                        <a:t>Quantitativo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Kollektif"/>
                        </a:rPr>
                        <a:t>Pública, Filantrópica, Particular &gt; 50%, Particular &lt; 50%, Particular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Kollektif"/>
                        </a:rPr>
                        <a:t>De 1 a 5, respectivamente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1" id="11"/>
          <p:cNvSpPr/>
          <p:nvPr/>
        </p:nvSpPr>
        <p:spPr>
          <a:xfrm flipH="false" flipV="false" rot="0">
            <a:off x="5486400" y="5125212"/>
            <a:ext cx="7315200" cy="36576"/>
          </a:xfrm>
          <a:custGeom>
            <a:avLst/>
            <a:gdLst/>
            <a:ahLst/>
            <a:cxnLst/>
            <a:rect r="r" b="b" t="t" l="l"/>
            <a:pathLst>
              <a:path h="36576" w="7315200">
                <a:moveTo>
                  <a:pt x="0" y="0"/>
                </a:moveTo>
                <a:lnTo>
                  <a:pt x="7315200" y="0"/>
                </a:lnTo>
                <a:lnTo>
                  <a:pt x="7315200" y="36576"/>
                </a:lnTo>
                <a:lnTo>
                  <a:pt x="0" y="365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12892" y="4035754"/>
            <a:ext cx="6101263" cy="493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8072B"/>
                </a:solidFill>
                <a:latin typeface="Open Sans"/>
              </a:rPr>
              <a:t>Foram selecionados quatro atributos: Renda per Capita, Despesas per Capita, Valores de Bens e Escolaridade, os quais são utilizados pela DAE para uma análise padronizada.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8072B"/>
                </a:solidFill>
                <a:latin typeface="Open Sans"/>
              </a:rPr>
              <a:t>cada atributo foi normalizado utilizando o método min-max.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8072B"/>
                </a:solidFill>
                <a:latin typeface="Open Sans"/>
              </a:rPr>
              <a:t>             Yia =(Cia - 1)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8072B"/>
                </a:solidFill>
                <a:latin typeface="Open Sans"/>
              </a:rPr>
              <a:t>                     (Aia - 1)</a:t>
            </a:r>
          </a:p>
        </p:txBody>
      </p:sp>
      <p:sp>
        <p:nvSpPr>
          <p:cNvPr name="AutoShape 13" id="13"/>
          <p:cNvSpPr/>
          <p:nvPr/>
        </p:nvSpPr>
        <p:spPr>
          <a:xfrm>
            <a:off x="2205260" y="8501802"/>
            <a:ext cx="1319943" cy="213"/>
          </a:xfrm>
          <a:prstGeom prst="line">
            <a:avLst/>
          </a:prstGeom>
          <a:ln cap="flat" w="38100">
            <a:solidFill>
              <a:srgbClr val="18072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DAF0oiaaLwQ</dc:identifier>
  <dcterms:modified xsi:type="dcterms:W3CDTF">2011-08-01T06:04:30Z</dcterms:modified>
  <cp:revision>1</cp:revision>
  <dc:title>Apresentação Grafos</dc:title>
</cp:coreProperties>
</file>